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2" r:id="rId3"/>
    <p:sldId id="303" r:id="rId4"/>
    <p:sldId id="261" r:id="rId5"/>
    <p:sldId id="284" r:id="rId6"/>
    <p:sldId id="304" r:id="rId7"/>
    <p:sldId id="278" r:id="rId8"/>
    <p:sldId id="283" r:id="rId9"/>
    <p:sldId id="256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57" r:id="rId26"/>
    <p:sldId id="258" r:id="rId27"/>
    <p:sldId id="262" r:id="rId28"/>
    <p:sldId id="285" r:id="rId29"/>
    <p:sldId id="294" r:id="rId30"/>
    <p:sldId id="295" r:id="rId31"/>
    <p:sldId id="259" r:id="rId32"/>
    <p:sldId id="296" r:id="rId33"/>
    <p:sldId id="297" r:id="rId34"/>
    <p:sldId id="298" r:id="rId35"/>
    <p:sldId id="299" r:id="rId36"/>
    <p:sldId id="300" r:id="rId37"/>
    <p:sldId id="2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86CFB-74DC-459A-86E2-34DDBE94F299}" v="39" dt="2022-12-12T23:08:42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28" y="4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iareij@gmail.com" userId="46e94d7fd6f0e5b5" providerId="LiveId" clId="{97B86CFB-74DC-459A-86E2-34DDBE94F299}"/>
    <pc:docChg chg="undo custSel addSld delSld modSld sldOrd">
      <pc:chgData name="kandiareij@gmail.com" userId="46e94d7fd6f0e5b5" providerId="LiveId" clId="{97B86CFB-74DC-459A-86E2-34DDBE94F299}" dt="2022-12-12T23:21:31.141" v="209" actId="20577"/>
      <pc:docMkLst>
        <pc:docMk/>
      </pc:docMkLst>
      <pc:sldChg chg="modSp mod">
        <pc:chgData name="kandiareij@gmail.com" userId="46e94d7fd6f0e5b5" providerId="LiveId" clId="{97B86CFB-74DC-459A-86E2-34DDBE94F299}" dt="2022-12-12T22:35:15.876" v="20" actId="113"/>
        <pc:sldMkLst>
          <pc:docMk/>
          <pc:sldMk cId="3692191984" sldId="260"/>
        </pc:sldMkLst>
        <pc:spChg chg="mod">
          <ac:chgData name="kandiareij@gmail.com" userId="46e94d7fd6f0e5b5" providerId="LiveId" clId="{97B86CFB-74DC-459A-86E2-34DDBE94F299}" dt="2022-12-12T22:35:15.876" v="20" actId="113"/>
          <ac:spMkLst>
            <pc:docMk/>
            <pc:sldMk cId="3692191984" sldId="260"/>
            <ac:spMk id="2" creationId="{F179945F-5929-37F4-61C1-62398DDCC8C6}"/>
          </ac:spMkLst>
        </pc:spChg>
      </pc:sldChg>
      <pc:sldChg chg="modSp mod">
        <pc:chgData name="kandiareij@gmail.com" userId="46e94d7fd6f0e5b5" providerId="LiveId" clId="{97B86CFB-74DC-459A-86E2-34DDBE94F299}" dt="2022-12-12T22:46:50.389" v="60" actId="20577"/>
        <pc:sldMkLst>
          <pc:docMk/>
          <pc:sldMk cId="1903763294" sldId="262"/>
        </pc:sldMkLst>
        <pc:spChg chg="mod">
          <ac:chgData name="kandiareij@gmail.com" userId="46e94d7fd6f0e5b5" providerId="LiveId" clId="{97B86CFB-74DC-459A-86E2-34DDBE94F299}" dt="2022-12-12T22:46:50.389" v="60" actId="20577"/>
          <ac:spMkLst>
            <pc:docMk/>
            <pc:sldMk cId="1903763294" sldId="262"/>
            <ac:spMk id="2" creationId="{5798AAE9-4579-08D7-1DCD-FF519C2869B5}"/>
          </ac:spMkLst>
        </pc:spChg>
      </pc:sldChg>
      <pc:sldChg chg="modSp mod">
        <pc:chgData name="kandiareij@gmail.com" userId="46e94d7fd6f0e5b5" providerId="LiveId" clId="{97B86CFB-74DC-459A-86E2-34DDBE94F299}" dt="2022-12-12T23:21:31.141" v="209" actId="20577"/>
        <pc:sldMkLst>
          <pc:docMk/>
          <pc:sldMk cId="349608668" sldId="281"/>
        </pc:sldMkLst>
        <pc:spChg chg="mod">
          <ac:chgData name="kandiareij@gmail.com" userId="46e94d7fd6f0e5b5" providerId="LiveId" clId="{97B86CFB-74DC-459A-86E2-34DDBE94F299}" dt="2022-12-12T23:21:31.141" v="209" actId="20577"/>
          <ac:spMkLst>
            <pc:docMk/>
            <pc:sldMk cId="349608668" sldId="281"/>
            <ac:spMk id="8" creationId="{81E8E409-F86A-5625-8C49-0AD13F38DC2E}"/>
          </ac:spMkLst>
        </pc:spChg>
      </pc:sldChg>
      <pc:sldChg chg="ord">
        <pc:chgData name="kandiareij@gmail.com" userId="46e94d7fd6f0e5b5" providerId="LiveId" clId="{97B86CFB-74DC-459A-86E2-34DDBE94F299}" dt="2022-12-12T22:36:26.319" v="22"/>
        <pc:sldMkLst>
          <pc:docMk/>
          <pc:sldMk cId="2217782546" sldId="282"/>
        </pc:sldMkLst>
      </pc:sldChg>
      <pc:sldChg chg="modSp mod">
        <pc:chgData name="kandiareij@gmail.com" userId="46e94d7fd6f0e5b5" providerId="LiveId" clId="{97B86CFB-74DC-459A-86E2-34DDBE94F299}" dt="2022-12-12T22:40:01.490" v="40" actId="20577"/>
        <pc:sldMkLst>
          <pc:docMk/>
          <pc:sldMk cId="1908387916" sldId="284"/>
        </pc:sldMkLst>
        <pc:spChg chg="mod">
          <ac:chgData name="kandiareij@gmail.com" userId="46e94d7fd6f0e5b5" providerId="LiveId" clId="{97B86CFB-74DC-459A-86E2-34DDBE94F299}" dt="2022-12-12T22:40:01.490" v="40" actId="20577"/>
          <ac:spMkLst>
            <pc:docMk/>
            <pc:sldMk cId="1908387916" sldId="284"/>
            <ac:spMk id="3" creationId="{D61FC14D-55C1-14F6-EC18-FC98349A3EB7}"/>
          </ac:spMkLst>
        </pc:spChg>
      </pc:sldChg>
      <pc:sldChg chg="addSp delSp modSp mod setBg addAnim delAnim setClrOvrMap">
        <pc:chgData name="kandiareij@gmail.com" userId="46e94d7fd6f0e5b5" providerId="LiveId" clId="{97B86CFB-74DC-459A-86E2-34DDBE94F299}" dt="2022-12-12T23:10:22.016" v="185" actId="115"/>
        <pc:sldMkLst>
          <pc:docMk/>
          <pc:sldMk cId="323207001" sldId="285"/>
        </pc:sldMkLst>
        <pc:spChg chg="mod">
          <ac:chgData name="kandiareij@gmail.com" userId="46e94d7fd6f0e5b5" providerId="LiveId" clId="{97B86CFB-74DC-459A-86E2-34DDBE94F299}" dt="2022-12-12T23:03:52.157" v="182" actId="14100"/>
          <ac:spMkLst>
            <pc:docMk/>
            <pc:sldMk cId="323207001" sldId="285"/>
            <ac:spMk id="2" creationId="{92066788-4AAE-59F2-72E8-ABA8D99C028C}"/>
          </ac:spMkLst>
        </pc:spChg>
        <pc:spChg chg="add del mod">
          <ac:chgData name="kandiareij@gmail.com" userId="46e94d7fd6f0e5b5" providerId="LiveId" clId="{97B86CFB-74DC-459A-86E2-34DDBE94F299}" dt="2022-12-12T22:57:20.637" v="120" actId="478"/>
          <ac:spMkLst>
            <pc:docMk/>
            <pc:sldMk cId="323207001" sldId="285"/>
            <ac:spMk id="3" creationId="{FADD0812-B591-55B4-3EBE-99907B824C1A}"/>
          </ac:spMkLst>
        </pc:spChg>
        <pc:spChg chg="add del">
          <ac:chgData name="kandiareij@gmail.com" userId="46e94d7fd6f0e5b5" providerId="LiveId" clId="{97B86CFB-74DC-459A-86E2-34DDBE94F299}" dt="2022-12-12T22:58:04.046" v="133" actId="26606"/>
          <ac:spMkLst>
            <pc:docMk/>
            <pc:sldMk cId="323207001" sldId="285"/>
            <ac:spMk id="9" creationId="{71B2258F-86CA-4D4D-8270-BC05FCDEBFB3}"/>
          </ac:spMkLst>
        </pc:spChg>
        <pc:spChg chg="add del">
          <ac:chgData name="kandiareij@gmail.com" userId="46e94d7fd6f0e5b5" providerId="LiveId" clId="{97B86CFB-74DC-459A-86E2-34DDBE94F299}" dt="2022-12-12T23:01:53.883" v="151" actId="26606"/>
          <ac:spMkLst>
            <pc:docMk/>
            <pc:sldMk cId="323207001" sldId="285"/>
            <ac:spMk id="11" creationId="{56688E73-49B9-4052-A836-D248C825D70D}"/>
          </ac:spMkLst>
        </pc:spChg>
        <pc:spChg chg="add del">
          <ac:chgData name="kandiareij@gmail.com" userId="46e94d7fd6f0e5b5" providerId="LiveId" clId="{97B86CFB-74DC-459A-86E2-34DDBE94F299}" dt="2022-12-12T23:01:53.883" v="151" actId="26606"/>
          <ac:spMkLst>
            <pc:docMk/>
            <pc:sldMk cId="323207001" sldId="285"/>
            <ac:spMk id="12" creationId="{5B6AEE0C-07FE-4154-BC7C-2F20530BC556}"/>
          </ac:spMkLst>
        </pc:spChg>
        <pc:spChg chg="add del mod">
          <ac:chgData name="kandiareij@gmail.com" userId="46e94d7fd6f0e5b5" providerId="LiveId" clId="{97B86CFB-74DC-459A-86E2-34DDBE94F299}" dt="2022-12-12T22:57:25.857" v="132" actId="26606"/>
          <ac:spMkLst>
            <pc:docMk/>
            <pc:sldMk cId="323207001" sldId="285"/>
            <ac:spMk id="13" creationId="{DBADEF55-79FF-D16D-664D-908A479C74ED}"/>
          </ac:spMkLst>
        </pc:spChg>
        <pc:spChg chg="add del mod">
          <ac:chgData name="kandiareij@gmail.com" userId="46e94d7fd6f0e5b5" providerId="LiveId" clId="{97B86CFB-74DC-459A-86E2-34DDBE94F299}" dt="2022-12-12T23:10:22.016" v="185" actId="115"/>
          <ac:spMkLst>
            <pc:docMk/>
            <pc:sldMk cId="323207001" sldId="285"/>
            <ac:spMk id="14" creationId="{98F23B5E-26CB-18DE-3202-9FE7862EE568}"/>
          </ac:spMkLst>
        </pc:spChg>
        <pc:spChg chg="add del">
          <ac:chgData name="kandiareij@gmail.com" userId="46e94d7fd6f0e5b5" providerId="LiveId" clId="{97B86CFB-74DC-459A-86E2-34DDBE94F299}" dt="2022-12-12T22:57:25.857" v="132" actId="26606"/>
          <ac:spMkLst>
            <pc:docMk/>
            <pc:sldMk cId="323207001" sldId="285"/>
            <ac:spMk id="16" creationId="{56688E73-49B9-4052-A836-D248C825D70D}"/>
          </ac:spMkLst>
        </pc:spChg>
        <pc:spChg chg="add del">
          <ac:chgData name="kandiareij@gmail.com" userId="46e94d7fd6f0e5b5" providerId="LiveId" clId="{97B86CFB-74DC-459A-86E2-34DDBE94F299}" dt="2022-12-12T22:57:25.857" v="132" actId="26606"/>
          <ac:spMkLst>
            <pc:docMk/>
            <pc:sldMk cId="323207001" sldId="285"/>
            <ac:spMk id="18" creationId="{5B6AEE0C-07FE-4154-BC7C-2F20530BC556}"/>
          </ac:spMkLst>
        </pc:spChg>
        <pc:spChg chg="add del">
          <ac:chgData name="kandiareij@gmail.com" userId="46e94d7fd6f0e5b5" providerId="LiveId" clId="{97B86CFB-74DC-459A-86E2-34DDBE94F299}" dt="2022-12-12T23:01:53.883" v="151" actId="26606"/>
          <ac:spMkLst>
            <pc:docMk/>
            <pc:sldMk cId="323207001" sldId="285"/>
            <ac:spMk id="1033" creationId="{AAB8EDC3-1C0D-4505-A2C7-839A5161FB53}"/>
          </ac:spMkLst>
        </pc:spChg>
        <pc:spChg chg="add del">
          <ac:chgData name="kandiareij@gmail.com" userId="46e94d7fd6f0e5b5" providerId="LiveId" clId="{97B86CFB-74DC-459A-86E2-34DDBE94F299}" dt="2022-12-12T23:01:53.883" v="151" actId="26606"/>
          <ac:spMkLst>
            <pc:docMk/>
            <pc:sldMk cId="323207001" sldId="285"/>
            <ac:spMk id="1035" creationId="{2069E294-3813-4588-9E9C-AEA08F9C4DA1}"/>
          </ac:spMkLst>
        </pc:spChg>
        <pc:spChg chg="add del">
          <ac:chgData name="kandiareij@gmail.com" userId="46e94d7fd6f0e5b5" providerId="LiveId" clId="{97B86CFB-74DC-459A-86E2-34DDBE94F299}" dt="2022-12-12T23:01:52.242" v="148" actId="26606"/>
          <ac:spMkLst>
            <pc:docMk/>
            <pc:sldMk cId="323207001" sldId="285"/>
            <ac:spMk id="1040" creationId="{BCC55ACC-A2F6-403C-A3A4-D59B3734D45F}"/>
          </ac:spMkLst>
        </pc:spChg>
        <pc:picChg chg="add del mod">
          <ac:chgData name="kandiareij@gmail.com" userId="46e94d7fd6f0e5b5" providerId="LiveId" clId="{97B86CFB-74DC-459A-86E2-34DDBE94F299}" dt="2022-12-12T23:03:51.048" v="181" actId="1076"/>
          <ac:picMkLst>
            <pc:docMk/>
            <pc:sldMk cId="323207001" sldId="285"/>
            <ac:picMk id="4" creationId="{514DF7FF-26F0-6A0A-F041-3E67C523B9D7}"/>
          </ac:picMkLst>
        </pc:picChg>
        <pc:picChg chg="add del mod">
          <ac:chgData name="kandiareij@gmail.com" userId="46e94d7fd6f0e5b5" providerId="LiveId" clId="{97B86CFB-74DC-459A-86E2-34DDBE94F299}" dt="2022-12-12T22:57:22.685" v="125"/>
          <ac:picMkLst>
            <pc:docMk/>
            <pc:sldMk cId="323207001" sldId="285"/>
            <ac:picMk id="1026" creationId="{21D45E31-79AC-DFDE-4E4B-47439741EA15}"/>
          </ac:picMkLst>
        </pc:picChg>
        <pc:picChg chg="add del mod">
          <ac:chgData name="kandiareij@gmail.com" userId="46e94d7fd6f0e5b5" providerId="LiveId" clId="{97B86CFB-74DC-459A-86E2-34DDBE94F299}" dt="2022-12-12T23:01:56.124" v="155"/>
          <ac:picMkLst>
            <pc:docMk/>
            <pc:sldMk cId="323207001" sldId="285"/>
            <ac:picMk id="1028" creationId="{D1064FBE-2444-3F69-FD8C-FC2375181A09}"/>
          </ac:picMkLst>
        </pc:picChg>
      </pc:sldChg>
      <pc:sldChg chg="new del">
        <pc:chgData name="kandiareij@gmail.com" userId="46e94d7fd6f0e5b5" providerId="LiveId" clId="{97B86CFB-74DC-459A-86E2-34DDBE94F299}" dt="2022-12-12T23:12:07.747" v="186" actId="2696"/>
        <pc:sldMkLst>
          <pc:docMk/>
          <pc:sldMk cId="4232008183" sldId="30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4BC48-9E60-4602-AC00-92BECAA33852}" type="doc">
      <dgm:prSet loTypeId="urn:microsoft.com/office/officeart/2005/8/layout/orgChart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151EC32-90D7-42D6-B568-09482BDDDA40}">
      <dgm:prSet/>
      <dgm:spPr/>
      <dgm:t>
        <a:bodyPr/>
        <a:lstStyle/>
        <a:p>
          <a:r>
            <a:rPr lang="en-US" dirty="0"/>
            <a:t>Gas prices are affected by two factors which are:</a:t>
          </a:r>
        </a:p>
      </dgm:t>
    </dgm:pt>
    <dgm:pt modelId="{3F7793A1-A2EA-4564-9041-834740AFEF10}" type="parTrans" cxnId="{B5A984BA-DCAD-41D2-BE4F-25D31CF041A5}">
      <dgm:prSet/>
      <dgm:spPr/>
      <dgm:t>
        <a:bodyPr/>
        <a:lstStyle/>
        <a:p>
          <a:endParaRPr lang="en-US"/>
        </a:p>
      </dgm:t>
    </dgm:pt>
    <dgm:pt modelId="{6E067FC6-525D-45E7-8075-D57B9028E588}" type="sibTrans" cxnId="{B5A984BA-DCAD-41D2-BE4F-25D31CF041A5}">
      <dgm:prSet/>
      <dgm:spPr/>
      <dgm:t>
        <a:bodyPr/>
        <a:lstStyle/>
        <a:p>
          <a:endParaRPr lang="en-US"/>
        </a:p>
      </dgm:t>
    </dgm:pt>
    <dgm:pt modelId="{97B38983-F660-4B46-A257-49BC54B281C5}">
      <dgm:prSet/>
      <dgm:spPr/>
      <dgm:t>
        <a:bodyPr/>
        <a:lstStyle/>
        <a:p>
          <a:r>
            <a:rPr lang="en-US" dirty="0"/>
            <a:t>Oil prices</a:t>
          </a:r>
        </a:p>
      </dgm:t>
    </dgm:pt>
    <dgm:pt modelId="{4160CC5E-15BF-48F3-AC01-49783AC617F7}" type="parTrans" cxnId="{07D5BD7B-F99D-4121-90E0-7D1E0F1134E7}">
      <dgm:prSet/>
      <dgm:spPr/>
      <dgm:t>
        <a:bodyPr/>
        <a:lstStyle/>
        <a:p>
          <a:endParaRPr lang="en-US"/>
        </a:p>
      </dgm:t>
    </dgm:pt>
    <dgm:pt modelId="{A302E420-714C-4686-9CFD-E24793782977}" type="sibTrans" cxnId="{07D5BD7B-F99D-4121-90E0-7D1E0F1134E7}">
      <dgm:prSet/>
      <dgm:spPr/>
      <dgm:t>
        <a:bodyPr/>
        <a:lstStyle/>
        <a:p>
          <a:endParaRPr lang="en-US"/>
        </a:p>
      </dgm:t>
    </dgm:pt>
    <dgm:pt modelId="{6FF629D9-824D-4730-A523-B59466E4B0EA}">
      <dgm:prSet/>
      <dgm:spPr/>
      <dgm:t>
        <a:bodyPr/>
        <a:lstStyle/>
        <a:p>
          <a:r>
            <a:rPr lang="en-US" dirty="0"/>
            <a:t>Consumer command </a:t>
          </a:r>
        </a:p>
      </dgm:t>
    </dgm:pt>
    <dgm:pt modelId="{52A9637D-E75F-42E5-BE01-72D23DAB8564}" type="parTrans" cxnId="{9FE88BFE-CD64-4184-8E86-65F5E8A68261}">
      <dgm:prSet/>
      <dgm:spPr/>
      <dgm:t>
        <a:bodyPr/>
        <a:lstStyle/>
        <a:p>
          <a:endParaRPr lang="en-US"/>
        </a:p>
      </dgm:t>
    </dgm:pt>
    <dgm:pt modelId="{0CE2106C-AB32-4E2F-9262-008C8C11CFC7}" type="sibTrans" cxnId="{9FE88BFE-CD64-4184-8E86-65F5E8A68261}">
      <dgm:prSet/>
      <dgm:spPr/>
      <dgm:t>
        <a:bodyPr/>
        <a:lstStyle/>
        <a:p>
          <a:endParaRPr lang="en-US"/>
        </a:p>
      </dgm:t>
    </dgm:pt>
    <dgm:pt modelId="{B6F99D0F-CB7C-459A-BB13-504E9E498F91}" type="pres">
      <dgm:prSet presAssocID="{3234BC48-9E60-4602-AC00-92BECAA338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1783D87-BABA-486F-84B3-525D224C725A}" type="pres">
      <dgm:prSet presAssocID="{A151EC32-90D7-42D6-B568-09482BDDDA40}" presName="hierRoot1" presStyleCnt="0">
        <dgm:presLayoutVars>
          <dgm:hierBranch val="init"/>
        </dgm:presLayoutVars>
      </dgm:prSet>
      <dgm:spPr/>
    </dgm:pt>
    <dgm:pt modelId="{5B14B2B7-2831-4123-86F7-662626DE61E5}" type="pres">
      <dgm:prSet presAssocID="{A151EC32-90D7-42D6-B568-09482BDDDA40}" presName="rootComposite1" presStyleCnt="0"/>
      <dgm:spPr/>
    </dgm:pt>
    <dgm:pt modelId="{EDB58CF1-FBB1-4B4A-82B0-5352B010D8C4}" type="pres">
      <dgm:prSet presAssocID="{A151EC32-90D7-42D6-B568-09482BDDDA40}" presName="rootText1" presStyleLbl="node0" presStyleIdx="0" presStyleCnt="1">
        <dgm:presLayoutVars>
          <dgm:chPref val="3"/>
        </dgm:presLayoutVars>
      </dgm:prSet>
      <dgm:spPr/>
    </dgm:pt>
    <dgm:pt modelId="{0A74F928-66F7-4752-9529-F7FE2AECDDCB}" type="pres">
      <dgm:prSet presAssocID="{A151EC32-90D7-42D6-B568-09482BDDDA40}" presName="rootConnector1" presStyleLbl="node1" presStyleIdx="0" presStyleCnt="0"/>
      <dgm:spPr/>
    </dgm:pt>
    <dgm:pt modelId="{C31699FA-21D1-4776-8A1B-A97AC241835D}" type="pres">
      <dgm:prSet presAssocID="{A151EC32-90D7-42D6-B568-09482BDDDA40}" presName="hierChild2" presStyleCnt="0"/>
      <dgm:spPr/>
    </dgm:pt>
    <dgm:pt modelId="{9EF5A9D2-110A-45AB-B89F-CB168C2C399C}" type="pres">
      <dgm:prSet presAssocID="{4160CC5E-15BF-48F3-AC01-49783AC617F7}" presName="Name37" presStyleLbl="parChTrans1D2" presStyleIdx="0" presStyleCnt="2"/>
      <dgm:spPr/>
    </dgm:pt>
    <dgm:pt modelId="{D682CA1B-5429-4DB3-85F5-3DC13C88E31B}" type="pres">
      <dgm:prSet presAssocID="{97B38983-F660-4B46-A257-49BC54B281C5}" presName="hierRoot2" presStyleCnt="0">
        <dgm:presLayoutVars>
          <dgm:hierBranch val="init"/>
        </dgm:presLayoutVars>
      </dgm:prSet>
      <dgm:spPr/>
    </dgm:pt>
    <dgm:pt modelId="{85E3177B-2BAD-4C44-A96D-FF02AEF495FF}" type="pres">
      <dgm:prSet presAssocID="{97B38983-F660-4B46-A257-49BC54B281C5}" presName="rootComposite" presStyleCnt="0"/>
      <dgm:spPr/>
    </dgm:pt>
    <dgm:pt modelId="{27502059-CA42-4A63-98FD-CF6B4ACB87E8}" type="pres">
      <dgm:prSet presAssocID="{97B38983-F660-4B46-A257-49BC54B281C5}" presName="rootText" presStyleLbl="node2" presStyleIdx="0" presStyleCnt="2">
        <dgm:presLayoutVars>
          <dgm:chPref val="3"/>
        </dgm:presLayoutVars>
      </dgm:prSet>
      <dgm:spPr/>
    </dgm:pt>
    <dgm:pt modelId="{7072E7FD-7D73-4F2A-8AE4-9B0239995CBB}" type="pres">
      <dgm:prSet presAssocID="{97B38983-F660-4B46-A257-49BC54B281C5}" presName="rootConnector" presStyleLbl="node2" presStyleIdx="0" presStyleCnt="2"/>
      <dgm:spPr/>
    </dgm:pt>
    <dgm:pt modelId="{2F01361B-727F-4B7B-A0AD-3303E35FA5C8}" type="pres">
      <dgm:prSet presAssocID="{97B38983-F660-4B46-A257-49BC54B281C5}" presName="hierChild4" presStyleCnt="0"/>
      <dgm:spPr/>
    </dgm:pt>
    <dgm:pt modelId="{DEB097ED-DBA1-4DBB-96F7-102ACF4F5F6A}" type="pres">
      <dgm:prSet presAssocID="{97B38983-F660-4B46-A257-49BC54B281C5}" presName="hierChild5" presStyleCnt="0"/>
      <dgm:spPr/>
    </dgm:pt>
    <dgm:pt modelId="{77F05C2C-8455-4C88-B503-993D5420489D}" type="pres">
      <dgm:prSet presAssocID="{52A9637D-E75F-42E5-BE01-72D23DAB8564}" presName="Name37" presStyleLbl="parChTrans1D2" presStyleIdx="1" presStyleCnt="2"/>
      <dgm:spPr/>
    </dgm:pt>
    <dgm:pt modelId="{11FDC2AC-0E60-4CC3-B3C6-B20FFE7E201E}" type="pres">
      <dgm:prSet presAssocID="{6FF629D9-824D-4730-A523-B59466E4B0EA}" presName="hierRoot2" presStyleCnt="0">
        <dgm:presLayoutVars>
          <dgm:hierBranch val="init"/>
        </dgm:presLayoutVars>
      </dgm:prSet>
      <dgm:spPr/>
    </dgm:pt>
    <dgm:pt modelId="{1EE79028-4BDA-4CE6-9D3F-E8D6F394B88E}" type="pres">
      <dgm:prSet presAssocID="{6FF629D9-824D-4730-A523-B59466E4B0EA}" presName="rootComposite" presStyleCnt="0"/>
      <dgm:spPr/>
    </dgm:pt>
    <dgm:pt modelId="{9BF714D3-2CFE-4FA5-89DD-7E5C67870A50}" type="pres">
      <dgm:prSet presAssocID="{6FF629D9-824D-4730-A523-B59466E4B0EA}" presName="rootText" presStyleLbl="node2" presStyleIdx="1" presStyleCnt="2">
        <dgm:presLayoutVars>
          <dgm:chPref val="3"/>
        </dgm:presLayoutVars>
      </dgm:prSet>
      <dgm:spPr/>
    </dgm:pt>
    <dgm:pt modelId="{37B76CF0-4078-418F-B42F-ABB7986C319B}" type="pres">
      <dgm:prSet presAssocID="{6FF629D9-824D-4730-A523-B59466E4B0EA}" presName="rootConnector" presStyleLbl="node2" presStyleIdx="1" presStyleCnt="2"/>
      <dgm:spPr/>
    </dgm:pt>
    <dgm:pt modelId="{F365742E-00EC-434E-8CC0-D65B98315D78}" type="pres">
      <dgm:prSet presAssocID="{6FF629D9-824D-4730-A523-B59466E4B0EA}" presName="hierChild4" presStyleCnt="0"/>
      <dgm:spPr/>
    </dgm:pt>
    <dgm:pt modelId="{71B5493E-FFA4-434E-99F1-757E67AA5568}" type="pres">
      <dgm:prSet presAssocID="{6FF629D9-824D-4730-A523-B59466E4B0EA}" presName="hierChild5" presStyleCnt="0"/>
      <dgm:spPr/>
    </dgm:pt>
    <dgm:pt modelId="{A3CD6B98-957D-4B4F-BC2E-43725E3DD7B6}" type="pres">
      <dgm:prSet presAssocID="{A151EC32-90D7-42D6-B568-09482BDDDA40}" presName="hierChild3" presStyleCnt="0"/>
      <dgm:spPr/>
    </dgm:pt>
  </dgm:ptLst>
  <dgm:cxnLst>
    <dgm:cxn modelId="{45ECFD1B-A1E3-44A3-8CA2-21A11B796AC6}" type="presOf" srcId="{97B38983-F660-4B46-A257-49BC54B281C5}" destId="{27502059-CA42-4A63-98FD-CF6B4ACB87E8}" srcOrd="0" destOrd="0" presId="urn:microsoft.com/office/officeart/2005/8/layout/orgChart1"/>
    <dgm:cxn modelId="{576FE025-A972-433B-AB57-79447BC565D0}" type="presOf" srcId="{6FF629D9-824D-4730-A523-B59466E4B0EA}" destId="{37B76CF0-4078-418F-B42F-ABB7986C319B}" srcOrd="1" destOrd="0" presId="urn:microsoft.com/office/officeart/2005/8/layout/orgChart1"/>
    <dgm:cxn modelId="{565C8378-869D-4CB1-9DB8-E5571402F2AB}" type="presOf" srcId="{52A9637D-E75F-42E5-BE01-72D23DAB8564}" destId="{77F05C2C-8455-4C88-B503-993D5420489D}" srcOrd="0" destOrd="0" presId="urn:microsoft.com/office/officeart/2005/8/layout/orgChart1"/>
    <dgm:cxn modelId="{49AFDD79-3E42-4395-9537-810264737C12}" type="presOf" srcId="{6FF629D9-824D-4730-A523-B59466E4B0EA}" destId="{9BF714D3-2CFE-4FA5-89DD-7E5C67870A50}" srcOrd="0" destOrd="0" presId="urn:microsoft.com/office/officeart/2005/8/layout/orgChart1"/>
    <dgm:cxn modelId="{07D5BD7B-F99D-4121-90E0-7D1E0F1134E7}" srcId="{A151EC32-90D7-42D6-B568-09482BDDDA40}" destId="{97B38983-F660-4B46-A257-49BC54B281C5}" srcOrd="0" destOrd="0" parTransId="{4160CC5E-15BF-48F3-AC01-49783AC617F7}" sibTransId="{A302E420-714C-4686-9CFD-E24793782977}"/>
    <dgm:cxn modelId="{3EB27EB0-66C3-4F5F-A262-E91C39BC5FC0}" type="presOf" srcId="{A151EC32-90D7-42D6-B568-09482BDDDA40}" destId="{0A74F928-66F7-4752-9529-F7FE2AECDDCB}" srcOrd="1" destOrd="0" presId="urn:microsoft.com/office/officeart/2005/8/layout/orgChart1"/>
    <dgm:cxn modelId="{D37A40B1-BD45-4C67-9C4B-17C9389B9425}" type="presOf" srcId="{97B38983-F660-4B46-A257-49BC54B281C5}" destId="{7072E7FD-7D73-4F2A-8AE4-9B0239995CBB}" srcOrd="1" destOrd="0" presId="urn:microsoft.com/office/officeart/2005/8/layout/orgChart1"/>
    <dgm:cxn modelId="{B5A984BA-DCAD-41D2-BE4F-25D31CF041A5}" srcId="{3234BC48-9E60-4602-AC00-92BECAA33852}" destId="{A151EC32-90D7-42D6-B568-09482BDDDA40}" srcOrd="0" destOrd="0" parTransId="{3F7793A1-A2EA-4564-9041-834740AFEF10}" sibTransId="{6E067FC6-525D-45E7-8075-D57B9028E588}"/>
    <dgm:cxn modelId="{5A10DEBC-B9CA-4385-8E12-68A116D4E87D}" type="presOf" srcId="{3234BC48-9E60-4602-AC00-92BECAA33852}" destId="{B6F99D0F-CB7C-459A-BB13-504E9E498F91}" srcOrd="0" destOrd="0" presId="urn:microsoft.com/office/officeart/2005/8/layout/orgChart1"/>
    <dgm:cxn modelId="{A88F4EE6-E94F-4493-A9B0-9705598B6EF9}" type="presOf" srcId="{4160CC5E-15BF-48F3-AC01-49783AC617F7}" destId="{9EF5A9D2-110A-45AB-B89F-CB168C2C399C}" srcOrd="0" destOrd="0" presId="urn:microsoft.com/office/officeart/2005/8/layout/orgChart1"/>
    <dgm:cxn modelId="{B30A4EF9-6B30-4DFA-B754-F2512777351C}" type="presOf" srcId="{A151EC32-90D7-42D6-B568-09482BDDDA40}" destId="{EDB58CF1-FBB1-4B4A-82B0-5352B010D8C4}" srcOrd="0" destOrd="0" presId="urn:microsoft.com/office/officeart/2005/8/layout/orgChart1"/>
    <dgm:cxn modelId="{9FE88BFE-CD64-4184-8E86-65F5E8A68261}" srcId="{A151EC32-90D7-42D6-B568-09482BDDDA40}" destId="{6FF629D9-824D-4730-A523-B59466E4B0EA}" srcOrd="1" destOrd="0" parTransId="{52A9637D-E75F-42E5-BE01-72D23DAB8564}" sibTransId="{0CE2106C-AB32-4E2F-9262-008C8C11CFC7}"/>
    <dgm:cxn modelId="{D6ACC26B-428B-4158-8CDB-6E39EBF2B8A1}" type="presParOf" srcId="{B6F99D0F-CB7C-459A-BB13-504E9E498F91}" destId="{51783D87-BABA-486F-84B3-525D224C725A}" srcOrd="0" destOrd="0" presId="urn:microsoft.com/office/officeart/2005/8/layout/orgChart1"/>
    <dgm:cxn modelId="{B3604213-EDAE-4ECE-B346-42A50F05D23A}" type="presParOf" srcId="{51783D87-BABA-486F-84B3-525D224C725A}" destId="{5B14B2B7-2831-4123-86F7-662626DE61E5}" srcOrd="0" destOrd="0" presId="urn:microsoft.com/office/officeart/2005/8/layout/orgChart1"/>
    <dgm:cxn modelId="{5BCF5617-D429-47A8-A1D7-64F11B83A5CA}" type="presParOf" srcId="{5B14B2B7-2831-4123-86F7-662626DE61E5}" destId="{EDB58CF1-FBB1-4B4A-82B0-5352B010D8C4}" srcOrd="0" destOrd="0" presId="urn:microsoft.com/office/officeart/2005/8/layout/orgChart1"/>
    <dgm:cxn modelId="{2452910F-160E-47C6-BEEA-BF8303593AAB}" type="presParOf" srcId="{5B14B2B7-2831-4123-86F7-662626DE61E5}" destId="{0A74F928-66F7-4752-9529-F7FE2AECDDCB}" srcOrd="1" destOrd="0" presId="urn:microsoft.com/office/officeart/2005/8/layout/orgChart1"/>
    <dgm:cxn modelId="{5A73762B-A664-42B2-A8D9-AA68896B97FB}" type="presParOf" srcId="{51783D87-BABA-486F-84B3-525D224C725A}" destId="{C31699FA-21D1-4776-8A1B-A97AC241835D}" srcOrd="1" destOrd="0" presId="urn:microsoft.com/office/officeart/2005/8/layout/orgChart1"/>
    <dgm:cxn modelId="{48858CB0-932D-4BBB-B637-13C9B2CC3CC3}" type="presParOf" srcId="{C31699FA-21D1-4776-8A1B-A97AC241835D}" destId="{9EF5A9D2-110A-45AB-B89F-CB168C2C399C}" srcOrd="0" destOrd="0" presId="urn:microsoft.com/office/officeart/2005/8/layout/orgChart1"/>
    <dgm:cxn modelId="{0F4DB05D-FF4E-4D33-8FA5-11198A96E3A4}" type="presParOf" srcId="{C31699FA-21D1-4776-8A1B-A97AC241835D}" destId="{D682CA1B-5429-4DB3-85F5-3DC13C88E31B}" srcOrd="1" destOrd="0" presId="urn:microsoft.com/office/officeart/2005/8/layout/orgChart1"/>
    <dgm:cxn modelId="{07132E3F-0D30-492F-A66E-EA69DB65019C}" type="presParOf" srcId="{D682CA1B-5429-4DB3-85F5-3DC13C88E31B}" destId="{85E3177B-2BAD-4C44-A96D-FF02AEF495FF}" srcOrd="0" destOrd="0" presId="urn:microsoft.com/office/officeart/2005/8/layout/orgChart1"/>
    <dgm:cxn modelId="{9A4AA992-B906-467D-BED6-A2C1602ED95D}" type="presParOf" srcId="{85E3177B-2BAD-4C44-A96D-FF02AEF495FF}" destId="{27502059-CA42-4A63-98FD-CF6B4ACB87E8}" srcOrd="0" destOrd="0" presId="urn:microsoft.com/office/officeart/2005/8/layout/orgChart1"/>
    <dgm:cxn modelId="{AFBF0EE0-1F7C-430A-BC3C-AC16AE659AF2}" type="presParOf" srcId="{85E3177B-2BAD-4C44-A96D-FF02AEF495FF}" destId="{7072E7FD-7D73-4F2A-8AE4-9B0239995CBB}" srcOrd="1" destOrd="0" presId="urn:microsoft.com/office/officeart/2005/8/layout/orgChart1"/>
    <dgm:cxn modelId="{292867B6-9AA4-4CEC-9E7B-7284FFB2E8DE}" type="presParOf" srcId="{D682CA1B-5429-4DB3-85F5-3DC13C88E31B}" destId="{2F01361B-727F-4B7B-A0AD-3303E35FA5C8}" srcOrd="1" destOrd="0" presId="urn:microsoft.com/office/officeart/2005/8/layout/orgChart1"/>
    <dgm:cxn modelId="{0C0A1180-65A2-480E-986F-E6BFA61F5567}" type="presParOf" srcId="{D682CA1B-5429-4DB3-85F5-3DC13C88E31B}" destId="{DEB097ED-DBA1-4DBB-96F7-102ACF4F5F6A}" srcOrd="2" destOrd="0" presId="urn:microsoft.com/office/officeart/2005/8/layout/orgChart1"/>
    <dgm:cxn modelId="{4D414F5F-4124-4B1E-8CB8-554530118C32}" type="presParOf" srcId="{C31699FA-21D1-4776-8A1B-A97AC241835D}" destId="{77F05C2C-8455-4C88-B503-993D5420489D}" srcOrd="2" destOrd="0" presId="urn:microsoft.com/office/officeart/2005/8/layout/orgChart1"/>
    <dgm:cxn modelId="{F67BF041-1782-41F9-B440-AD3C5F43B3C7}" type="presParOf" srcId="{C31699FA-21D1-4776-8A1B-A97AC241835D}" destId="{11FDC2AC-0E60-4CC3-B3C6-B20FFE7E201E}" srcOrd="3" destOrd="0" presId="urn:microsoft.com/office/officeart/2005/8/layout/orgChart1"/>
    <dgm:cxn modelId="{A8ED386C-8FEE-4C4C-ADC7-C0E46081E687}" type="presParOf" srcId="{11FDC2AC-0E60-4CC3-B3C6-B20FFE7E201E}" destId="{1EE79028-4BDA-4CE6-9D3F-E8D6F394B88E}" srcOrd="0" destOrd="0" presId="urn:microsoft.com/office/officeart/2005/8/layout/orgChart1"/>
    <dgm:cxn modelId="{6F81039A-BA3F-483F-81EB-3463A654E01C}" type="presParOf" srcId="{1EE79028-4BDA-4CE6-9D3F-E8D6F394B88E}" destId="{9BF714D3-2CFE-4FA5-89DD-7E5C67870A50}" srcOrd="0" destOrd="0" presId="urn:microsoft.com/office/officeart/2005/8/layout/orgChart1"/>
    <dgm:cxn modelId="{EEF379A2-DB95-4FEF-9AA5-45FBF9F53E10}" type="presParOf" srcId="{1EE79028-4BDA-4CE6-9D3F-E8D6F394B88E}" destId="{37B76CF0-4078-418F-B42F-ABB7986C319B}" srcOrd="1" destOrd="0" presId="urn:microsoft.com/office/officeart/2005/8/layout/orgChart1"/>
    <dgm:cxn modelId="{7DEC8955-150A-4B34-AE85-B557BCC0696A}" type="presParOf" srcId="{11FDC2AC-0E60-4CC3-B3C6-B20FFE7E201E}" destId="{F365742E-00EC-434E-8CC0-D65B98315D78}" srcOrd="1" destOrd="0" presId="urn:microsoft.com/office/officeart/2005/8/layout/orgChart1"/>
    <dgm:cxn modelId="{5EC57213-4867-49D0-B764-1C97D54D5231}" type="presParOf" srcId="{11FDC2AC-0E60-4CC3-B3C6-B20FFE7E201E}" destId="{71B5493E-FFA4-434E-99F1-757E67AA5568}" srcOrd="2" destOrd="0" presId="urn:microsoft.com/office/officeart/2005/8/layout/orgChart1"/>
    <dgm:cxn modelId="{DE11E968-C623-4B3C-907A-334874EF746E}" type="presParOf" srcId="{51783D87-BABA-486F-84B3-525D224C725A}" destId="{A3CD6B98-957D-4B4F-BC2E-43725E3DD7B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05C2C-8455-4C88-B503-993D5420489D}">
      <dsp:nvSpPr>
        <dsp:cNvPr id="0" name=""/>
        <dsp:cNvSpPr/>
      </dsp:nvSpPr>
      <dsp:spPr>
        <a:xfrm>
          <a:off x="3188884" y="2162252"/>
          <a:ext cx="1745108" cy="605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870"/>
              </a:lnTo>
              <a:lnTo>
                <a:pt x="1745108" y="302870"/>
              </a:lnTo>
              <a:lnTo>
                <a:pt x="1745108" y="60574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5A9D2-110A-45AB-B89F-CB168C2C399C}">
      <dsp:nvSpPr>
        <dsp:cNvPr id="0" name=""/>
        <dsp:cNvSpPr/>
      </dsp:nvSpPr>
      <dsp:spPr>
        <a:xfrm>
          <a:off x="1443776" y="2162252"/>
          <a:ext cx="1745108" cy="605740"/>
        </a:xfrm>
        <a:custGeom>
          <a:avLst/>
          <a:gdLst/>
          <a:ahLst/>
          <a:cxnLst/>
          <a:rect l="0" t="0" r="0" b="0"/>
          <a:pathLst>
            <a:path>
              <a:moveTo>
                <a:pt x="1745108" y="0"/>
              </a:moveTo>
              <a:lnTo>
                <a:pt x="1745108" y="302870"/>
              </a:lnTo>
              <a:lnTo>
                <a:pt x="0" y="302870"/>
              </a:lnTo>
              <a:lnTo>
                <a:pt x="0" y="60574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58CF1-FBB1-4B4A-82B0-5352B010D8C4}">
      <dsp:nvSpPr>
        <dsp:cNvPr id="0" name=""/>
        <dsp:cNvSpPr/>
      </dsp:nvSpPr>
      <dsp:spPr>
        <a:xfrm>
          <a:off x="1746646" y="720014"/>
          <a:ext cx="2884476" cy="14422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Gas prices are affected by two factors which are:</a:t>
          </a:r>
        </a:p>
      </dsp:txBody>
      <dsp:txXfrm>
        <a:off x="1746646" y="720014"/>
        <a:ext cx="2884476" cy="1442238"/>
      </dsp:txXfrm>
    </dsp:sp>
    <dsp:sp modelId="{27502059-CA42-4A63-98FD-CF6B4ACB87E8}">
      <dsp:nvSpPr>
        <dsp:cNvPr id="0" name=""/>
        <dsp:cNvSpPr/>
      </dsp:nvSpPr>
      <dsp:spPr>
        <a:xfrm>
          <a:off x="1537" y="2767993"/>
          <a:ext cx="2884476" cy="14422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Oil prices</a:t>
          </a:r>
        </a:p>
      </dsp:txBody>
      <dsp:txXfrm>
        <a:off x="1537" y="2767993"/>
        <a:ext cx="2884476" cy="1442238"/>
      </dsp:txXfrm>
    </dsp:sp>
    <dsp:sp modelId="{9BF714D3-2CFE-4FA5-89DD-7E5C67870A50}">
      <dsp:nvSpPr>
        <dsp:cNvPr id="0" name=""/>
        <dsp:cNvSpPr/>
      </dsp:nvSpPr>
      <dsp:spPr>
        <a:xfrm>
          <a:off x="3491754" y="2767993"/>
          <a:ext cx="2884476" cy="14422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Consumer command </a:t>
          </a:r>
        </a:p>
      </dsp:txBody>
      <dsp:txXfrm>
        <a:off x="3491754" y="2767993"/>
        <a:ext cx="2884476" cy="1442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730D2-CEE4-7FAF-5C20-DBF2603BE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948ED-3B27-F3AD-B91A-9C9177F37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A1703-C642-08B7-A53C-BE0FF84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73772-12F9-D265-BA2E-83F62967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0B9C8-4250-3583-F1B2-0CE41C32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6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0A19-CF29-C5B6-9AEC-459FC5CD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3C20B-540A-E7BD-39A8-A52CF3C06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F18B-08AF-1CB2-41C2-1EED06A2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DF763-C55E-CE00-1EEF-D1BC4AF4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B72DD-E575-11F1-F490-A9970ECD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31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A42B0-FBBA-5FA3-C830-0D57C0A60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EAA88-E003-660C-1C1B-03B2EC112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9EF95-3625-E384-60A2-B6405B22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80CD4-0E35-D2BA-E1F6-E9DCB09D3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6BA4B-1D7C-F169-7DCA-909874D1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EB08-B029-1873-4CF7-F0E685B1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4A85-EAE0-DD9E-C247-0316F4951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AD51B-F419-1936-53C6-EF7A0697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E663-B5FB-E5CC-2D2D-2E58586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F798-747D-BFEF-1D04-00FC4CB8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9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C6E8-EA9E-EBA5-9F0F-9126D078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38023-C4F8-B3F4-8CCB-888EA15F5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EDDD0-3EAD-C271-EE39-A333A8098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5D04-9FC4-B691-1ACC-E49BD3A1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5909-5913-9FFC-3FBF-D8F20AB3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5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A832-CF76-EB21-EDB5-FF5A7B06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4BD5-AE63-1A5C-88D7-BCB4A7CFC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385A1-1A66-4062-652E-B87722815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22559-9DCC-2B25-8FDB-F3CDF4F1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B9CB0-5DB9-054D-CB77-796F1473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B654C-EDE2-7A8C-ECD2-53CE9724B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68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3916-9D5A-7EF7-3A8D-DC3683F2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6F0C-ECC6-3B21-5F1F-C08F9DB60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F36FA-F05E-46AF-5A82-70DB4DC20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4751C1-A387-E656-1E7C-74E3EE1B4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FCE22-2855-FD49-476A-10D7650DB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37E1B-22A6-798D-2433-7FED7228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AE5AD-59A4-D0C6-4C88-0254690F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1C78A-64F0-FF77-09FB-50C042CB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3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B04A6-B823-4F1E-BA35-B6F703E0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25B64-BC1B-2FFE-9D61-78FD4A5E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23B0B-21EB-6DEE-85CB-E3D4AD14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534D9-000A-DAC0-1CBC-965E7D96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6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51937-A423-98C7-ACEF-50550E90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D8D6D-6A8A-B491-1B76-8D8BDEF5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653EE-B8B0-C9EA-E4DA-53A50838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5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31D93-7B3C-4C58-373C-D6F07D10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0BD4-FBBD-F979-E19D-7618B47CE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B5D8E-F160-4B2D-AD29-9B6C04055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5CFA9-10DA-592E-C0F8-13CCD7AB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0FF2A-1891-1759-D3B1-ABAB0628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87EEB-0544-DE83-CB5C-34042C9C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12A9-0596-CAC0-80C6-E3245A41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87B6E-A937-B108-3B30-7240A082A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8A826-842B-5724-653B-CF4B2B12F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51734-EA09-2B5E-4608-C724B8B0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9562B-5999-496B-5A5E-204733446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314E3-20E1-BC16-7DDE-F992A611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6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8B9E7-D115-EA79-0AE5-3154B3E6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1C6DC-22EE-0D89-7D04-B1F3D0E4F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48E10-7900-E666-1291-DE41F9014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79200-A465-4D28-9B11-0F99E65185D1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7B6E6-99D6-F8A0-5A6D-0EE44800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1306-B04E-23B8-4B83-F01CC58D9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EFC1C-AA9D-4C71-885D-BFA60F55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flourish.studio/visualisation/12129715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t1/tbl1/en/tv.action?pid=1810000101&amp;pickMembers%5B0%5D=2.2&amp;cubeTimeFrame.startMonth=06&amp;cubeTimeFrame.startYear=2005&amp;cubeTimeFrame.endMonth=10&amp;cubeTimeFrame.endYear=2022&amp;referencePeriods=20050601%2C2022100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150.statcan.gc.ca/t1/tbl1/en/tv.action?pid=181000050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2092BB1C-1904-8026-E020-329E05BCE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9945F-5929-37F4-61C1-62398DDC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068035" cy="133188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Trend in Gasoline &amp; fuel oil price in Canada</a:t>
            </a:r>
            <a:br>
              <a:rPr lang="en-US" sz="2000" b="1" i="0" dirty="0">
                <a:effectLst/>
                <a:latin typeface="Lato" panose="020F0502020204030203" pitchFamily="34" charset="0"/>
              </a:rPr>
            </a:br>
            <a:endParaRPr lang="en-US" sz="2000" b="1" dirty="0"/>
          </a:p>
        </p:txBody>
      </p:sp>
      <p:cxnSp>
        <p:nvCxnSpPr>
          <p:cNvPr id="1079" name="Straight Connector 108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5F6B3A97-4211-A3F9-822D-84DC7F9D6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9" y="4900386"/>
            <a:ext cx="3305060" cy="1331888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Group Members:</a:t>
            </a:r>
          </a:p>
          <a:p>
            <a:pPr marL="0" indent="0">
              <a:buNone/>
            </a:pPr>
            <a:r>
              <a:rPr lang="en-US" sz="1800" b="1" i="0" dirty="0">
                <a:effectLst/>
                <a:latin typeface="Segoe UI" panose="020B0502040204020203" pitchFamily="34" charset="0"/>
              </a:rPr>
              <a:t>Mary, Areij, Kevin, </a:t>
            </a:r>
            <a:r>
              <a:rPr lang="en-US" sz="1800" b="1" i="0" dirty="0" err="1">
                <a:effectLst/>
                <a:latin typeface="Segoe UI" panose="020B0502040204020203" pitchFamily="34" charset="0"/>
              </a:rPr>
              <a:t>Trinath</a:t>
            </a:r>
            <a:endParaRPr lang="en-US" sz="1800" b="1" i="0" dirty="0"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219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B3EC-4E18-BAF5-ABFA-EE7787BD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Halifax, Nova Scotia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67FC95C-A0DB-E39F-E159-4EE3657F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5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E0DF-FC4D-506C-A94D-34C71182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Montréal, Quebec</a:t>
            </a:r>
          </a:p>
        </p:txBody>
      </p:sp>
      <p:pic>
        <p:nvPicPr>
          <p:cNvPr id="7" name="Content Placeholder 6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B26B877E-58BF-6866-2D16-39A4A963D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63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1F8F-0DB6-C060-8322-2A2CE388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Ottawa-Gatineau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4AEE5A2-6976-62EC-36EF-1E7D3203E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7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ADFA3-F72F-7885-2595-5B18FBDF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Québec, Quebec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D04C712F-9D72-DA91-7B23-B1729C78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00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4E56-1BE8-1670-BBC2-7983F4A2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Regina, Saskatchewan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FE9F5566-DBE1-B1B2-4345-36D69CAEC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522B-F0D5-BB27-E7A4-F283D09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Saint John, New Brunswick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5271EECB-6648-5A0E-5A0A-4C287D717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1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8B0-92A1-69B6-C926-80E5888AB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Saskatoon, Saskatchewan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C9625B1-8608-CC3D-BB3C-F3CCDB244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9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1EBFF-2872-EA07-5CB0-32401090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St. John's, Newfoundland and Labrador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0072B94-AD04-E4FB-B78E-682DC12D2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D59-CAFA-FB2A-DEDB-A30B0B26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Thunder Bay, Ontario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8BFF86C9-E008-E0D2-1C5F-24313F6F9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562"/>
            <a:ext cx="12192000" cy="4936438"/>
          </a:xfrm>
        </p:spPr>
      </p:pic>
    </p:spTree>
    <p:extLst>
      <p:ext uri="{BB962C8B-B14F-4D97-AF65-F5344CB8AC3E}">
        <p14:creationId xmlns:p14="http://schemas.microsoft.com/office/powerpoint/2010/main" val="224595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F5A7-7C51-CA60-A28D-360D6C57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Toronto, Ontario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AE1886F-6E60-55A7-C27B-13CF3F5AF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2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DCA5864F-887C-F102-0A2C-3A3D7CBC8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23616-8C41-FF09-54D4-70E5933CF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675C0-B64D-0675-435C-AE6DAD5B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What factors affect the price of gasoline and fuel?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Is there a relationship between gasoline/fuel prices and the CPI Index?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what is the trend in the price of Gasoline and fuel in the Maritime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782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F91D5-B4EC-3245-21D9-4FC829E2A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Vancouver, British Columbia</a:t>
            </a:r>
          </a:p>
        </p:txBody>
      </p:sp>
      <p:pic>
        <p:nvPicPr>
          <p:cNvPr id="7" name="Content Placeholder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550E8C02-B44C-7C8A-4A40-6B2FA6622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0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02C-B7DA-76D8-CC5C-DE3ECF47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Victoria, British Columbia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F584FA7-065A-7F98-6B38-A4D4B4743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17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9FDF-B58B-E896-7684-5E62C044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Whitehorse, Yukon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A3B6430-0E83-9522-E4EC-AFD314B18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7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EC0F-A33D-2B8D-2E9B-3C5B61002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Winnipeg, Manitoba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6F4D8B0D-2BC8-6906-6892-1EC0E0AB1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D0AB-CAD6-B3B0-8049-0EBA0282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Yellowknife, Northwest Territories</a:t>
            </a:r>
          </a:p>
        </p:txBody>
      </p:sp>
      <p:pic>
        <p:nvPicPr>
          <p:cNvPr id="11" name="Content Placeholder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229B2A39-27A9-920B-542D-DAD4BAA5C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69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9A07-CEAB-B3CF-09E0-484277CB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Charlottetown and Summerside, Prince Edward Island</a:t>
            </a:r>
          </a:p>
        </p:txBody>
      </p:sp>
      <p:pic>
        <p:nvPicPr>
          <p:cNvPr id="11" name="Content Placeholder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D9E52D4F-B394-BE23-5E0C-4C8838B1D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8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49A5-CD46-B1F7-BAE5-AE24DB074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Edmonton, Alberta</a:t>
            </a:r>
          </a:p>
        </p:txBody>
      </p:sp>
      <p:pic>
        <p:nvPicPr>
          <p:cNvPr id="11" name="Content Placeholder 1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A7B721D-6B08-06CE-68D2-52093FC1B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562"/>
            <a:ext cx="12192000" cy="4936438"/>
          </a:xfrm>
        </p:spPr>
      </p:pic>
    </p:spTree>
    <p:extLst>
      <p:ext uri="{BB962C8B-B14F-4D97-AF65-F5344CB8AC3E}">
        <p14:creationId xmlns:p14="http://schemas.microsoft.com/office/powerpoint/2010/main" val="2550769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AAE9-4579-08D7-1DCD-FF519C28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-apple-system"/>
              </a:rPr>
              <a:t>G</a:t>
            </a:r>
            <a:r>
              <a:rPr lang="en-US" b="0" i="0" dirty="0">
                <a:effectLst/>
                <a:latin typeface="-apple-system"/>
              </a:rPr>
              <a:t>raphical </a:t>
            </a:r>
            <a:r>
              <a:rPr lang="en-US" dirty="0">
                <a:latin typeface="-apple-system"/>
              </a:rPr>
              <a:t>R</a:t>
            </a:r>
            <a:r>
              <a:rPr lang="en-US" b="0" i="0" dirty="0">
                <a:effectLst/>
                <a:latin typeface="-apple-system"/>
              </a:rPr>
              <a:t>epresentation of the Two </a:t>
            </a:r>
            <a:r>
              <a:rPr lang="en-US" dirty="0">
                <a:latin typeface="-apple-system"/>
              </a:rPr>
              <a:t>E</a:t>
            </a:r>
            <a:r>
              <a:rPr lang="en-US" b="0" i="0" dirty="0">
                <a:effectLst/>
                <a:latin typeface="-apple-system"/>
              </a:rPr>
              <a:t>vents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A01F1FE-7335-64AA-E992-ED8CD90DE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25624"/>
            <a:ext cx="12192001" cy="5032375"/>
          </a:xfrm>
        </p:spPr>
      </p:pic>
    </p:spTree>
    <p:extLst>
      <p:ext uri="{BB962C8B-B14F-4D97-AF65-F5344CB8AC3E}">
        <p14:creationId xmlns:p14="http://schemas.microsoft.com/office/powerpoint/2010/main" val="1903763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14DF7FF-26F0-6A0A-F041-3E67C523B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6788-4AAE-59F2-72E8-ABA8D99C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Trend in Gasoline &amp; fuel oil price in the Maritime From Jan-2019 to Oct-2022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98F23B5E-26CB-18DE-3202-9FE7862E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391" y="686991"/>
            <a:ext cx="2682410" cy="182641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Flourish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0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FDD1-FEC4-0D76-6C9C-27B5790B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Ranking of gasoline and fuel oil prices in Nova Scotia (Jan 2019 –Oct 2022)</a:t>
            </a:r>
          </a:p>
        </p:txBody>
      </p:sp>
      <p:pic>
        <p:nvPicPr>
          <p:cNvPr id="5" name="Content Placeholder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FF089DCC-E27F-2CE9-42C2-EA34B329E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0" y="1842533"/>
            <a:ext cx="10515600" cy="4625493"/>
          </a:xfrm>
        </p:spPr>
      </p:pic>
    </p:spTree>
    <p:extLst>
      <p:ext uri="{BB962C8B-B14F-4D97-AF65-F5344CB8AC3E}">
        <p14:creationId xmlns:p14="http://schemas.microsoft.com/office/powerpoint/2010/main" val="45391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EFA682F8-ACD3-26E9-076F-537A63D93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B0EA73-AF00-AB29-DA6D-263F2BAF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Why gasoline and other fuels prices change so often?</a:t>
            </a:r>
            <a:br>
              <a:rPr lang="en-CA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US" sz="1400" dirty="0"/>
              <a:t>Why do gasoline and other fuel prices fluctuate so frequently?</a:t>
            </a:r>
            <a:endParaRPr lang="en-CA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73E2-633C-9605-95A8-FDC7B673E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Factors driving the price: -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Changes in world crude oil prices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Availability of supply to meet demand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Local competition among retailers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Seasonal demand, i.e. the annual spike in demand for gasoline during the summer driving season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Inventory levels</a:t>
            </a:r>
            <a:endParaRPr lang="en-CA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3843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3FC4-51B8-16E3-1832-D0E94E56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Trend in the scores of gasoline and fuel oil prices in Nova Scotia (Jan 2019 –Oct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86D55-0E4A-5259-C66B-4EF75215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EFE232-AB69-4521-FC98-47A05ADF7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2373"/>
            <a:ext cx="10515600" cy="46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8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204E-856E-E5BA-69CF-6B2DE8CD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365125"/>
            <a:ext cx="10784840" cy="1325563"/>
          </a:xfrm>
        </p:spPr>
        <p:txBody>
          <a:bodyPr/>
          <a:lstStyle/>
          <a:p>
            <a:r>
              <a:rPr lang="en-CA" dirty="0"/>
              <a:t>Ranking of gasoline and fuel oil prices in New Brunswick (Jan 2019 –Oct 2022)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7B923E-9CAC-FF21-2E86-BB5E9B09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690688"/>
            <a:ext cx="10784840" cy="4568984"/>
          </a:xfrm>
        </p:spPr>
      </p:pic>
    </p:spTree>
    <p:extLst>
      <p:ext uri="{BB962C8B-B14F-4D97-AF65-F5344CB8AC3E}">
        <p14:creationId xmlns:p14="http://schemas.microsoft.com/office/powerpoint/2010/main" val="313981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EB42-C1C4-617A-2A6A-B5D91B0F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Trend in the scores of gasoline and fuel oil prices in New Brunswick (Jan 2019 –Oct 2022)</a:t>
            </a:r>
          </a:p>
        </p:txBody>
      </p:sp>
      <p:pic>
        <p:nvPicPr>
          <p:cNvPr id="4" name="Content Placeholder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41D9E93-0882-5627-AE62-1B4B339EA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78440" cy="494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73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C27E-D19F-DD70-A4B7-07F65583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Ranking of gasoline and fuel oil prices in Prince Edward Island (Jan 2019 –Oct 2022)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ED39B005-66D8-114A-6152-ECB89204A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86274"/>
          </a:xfrm>
        </p:spPr>
      </p:pic>
    </p:spTree>
    <p:extLst>
      <p:ext uri="{BB962C8B-B14F-4D97-AF65-F5344CB8AC3E}">
        <p14:creationId xmlns:p14="http://schemas.microsoft.com/office/powerpoint/2010/main" val="357029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BB22-DDC4-5BE2-3F4A-25B2FAEE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Trend in the scores of gasoline and fuel oil prices in Prince Edward Island (Jan 2019 –Oct 2022)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CA3AD47E-813D-3956-63B1-9A1AECF57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1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BC61-B63F-FA85-EEA1-21167E89E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65" y="365125"/>
            <a:ext cx="10905415" cy="1325563"/>
          </a:xfrm>
        </p:spPr>
        <p:txBody>
          <a:bodyPr>
            <a:normAutofit/>
          </a:bodyPr>
          <a:lstStyle/>
          <a:p>
            <a:r>
              <a:rPr lang="en-CA" dirty="0"/>
              <a:t>Ranking of gasoline and fuel oil prices in Newfound Land (Jan 2019 –Oct 2022)</a:t>
            </a:r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874F3929-EE34-B053-43B6-FC0E9EA86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4" y="1690688"/>
            <a:ext cx="10905415" cy="4351338"/>
          </a:xfrm>
        </p:spPr>
      </p:pic>
    </p:spTree>
    <p:extLst>
      <p:ext uri="{BB962C8B-B14F-4D97-AF65-F5344CB8AC3E}">
        <p14:creationId xmlns:p14="http://schemas.microsoft.com/office/powerpoint/2010/main" val="1074672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2441-2B0F-B6F4-BCED-2C884488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Trend in the scores of gasoline and fuel oil prices in Newfound Land (Jan 2019 –Oct 2022)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F8AFC422-5185-24BE-6EF8-DB8B64CFC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578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21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BC33375A-8F68-DDBB-1104-558488B67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7BFDFF-6570-DFBC-7088-F6CA164C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 </a:t>
            </a:r>
          </a:p>
        </p:txBody>
      </p:sp>
      <p:sp>
        <p:nvSpPr>
          <p:cNvPr id="15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E8E409-F86A-5625-8C49-0AD13F38D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Gas and fuel prices do not have a big impact on the cpi index.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Gas and fuel prices are fluctuating through out the years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CPI index in constant increase through out the years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Oil prices and consumer command have impacted Gas and fuel prices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In April 2020 there was a dip in price all products in the Maritime during the lock down. However, as things started to open up, we see a spike in the increase in prices. 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 war in Ukraine also factored the increase in 2022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7" name="Rectangle 209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B9168CF-197C-E969-6978-21C1F7A5A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itle 1">
            <a:extLst>
              <a:ext uri="{FF2B5EF4-FFF2-40B4-BE49-F238E27FC236}">
                <a16:creationId xmlns:a16="http://schemas.microsoft.com/office/drawing/2014/main" id="{4B0EDD8A-98DD-7E77-920B-DD34A786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Our Focus   </a:t>
            </a:r>
          </a:p>
        </p:txBody>
      </p:sp>
      <p:sp>
        <p:nvSpPr>
          <p:cNvPr id="209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3B4AAE0-4CFA-3FE6-9B64-EEF7E06904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644148"/>
              </p:ext>
            </p:extLst>
          </p:nvPr>
        </p:nvGraphicFramePr>
        <p:xfrm>
          <a:off x="4976031" y="963877"/>
          <a:ext cx="6377769" cy="493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E431BB-4BB5-BB96-5444-139A8924F191}"/>
              </a:ext>
            </a:extLst>
          </p:cNvPr>
          <p:cNvSpPr txBox="1"/>
          <p:nvPr/>
        </p:nvSpPr>
        <p:spPr>
          <a:xfrm>
            <a:off x="291836" y="6234992"/>
            <a:ext cx="5435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Does the data say the same thing ?</a:t>
            </a:r>
          </a:p>
        </p:txBody>
      </p:sp>
    </p:spTree>
    <p:extLst>
      <p:ext uri="{BB962C8B-B14F-4D97-AF65-F5344CB8AC3E}">
        <p14:creationId xmlns:p14="http://schemas.microsoft.com/office/powerpoint/2010/main" val="223104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9DAE9059-5BC0-4B75-B536-54BFB08FF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17EE558-8341-47F3-B29A-14E701B36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98E37A4-A99D-E187-D9CE-CE8D579CE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 bwMode="auto">
          <a:xfrm>
            <a:off x="19375" y="6634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3FC59CD-C9DA-4650-8128-10CD2396E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87BEC2-A37A-4BD2-B378-ED56E078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A84300-60A4-4D45-BC17-FE0C4F193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AD69DF-D02A-4EED-92C3-CA0EBA047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5F2D3B-3AD8-4842-8C23-DF279210C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CF15B7-4678-4175-81C2-84308D09B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C6AEC7-0ECD-41FC-9A7D-4CCCCBC30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8BBA06-D341-464C-8CF0-207A7D2A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6CCEE9-7076-1E33-8E80-11D2D2C6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56" y="383457"/>
            <a:ext cx="10158984" cy="2686825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C14D-55C1-14F6-EC18-FC98349A3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2" y="3366756"/>
            <a:ext cx="8355049" cy="2424612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gasoline/fuel dataset has been taken from </a:t>
            </a:r>
            <a:r>
              <a:rPr lang="en-US" sz="2400" dirty="0">
                <a:solidFill>
                  <a:schemeClr val="bg1"/>
                </a:solidFill>
                <a:hlinkClick r:id="rId3"/>
              </a:rPr>
              <a:t>Statistics Canada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The CPI Index dataset has been taken from </a:t>
            </a:r>
            <a:r>
              <a:rPr lang="en-US" sz="2400" dirty="0">
                <a:solidFill>
                  <a:schemeClr val="bg1"/>
                </a:solidFill>
                <a:hlinkClick r:id="rId4"/>
              </a:rPr>
              <a:t>Statistics Canada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all provinces and territories are included in the dataset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Period : Monthly , from January-2011 to October-2022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8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03C9A0-06C5-750F-50F0-5C50E91C0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04050"/>
              </p:ext>
            </p:extLst>
          </p:nvPr>
        </p:nvGraphicFramePr>
        <p:xfrm>
          <a:off x="625475" y="642938"/>
          <a:ext cx="3524250" cy="55705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3652235317"/>
                    </a:ext>
                  </a:extLst>
                </a:gridCol>
                <a:gridCol w="1762125">
                  <a:extLst>
                    <a:ext uri="{9D8B030D-6E8A-4147-A177-3AD203B41FA5}">
                      <a16:colId xmlns:a16="http://schemas.microsoft.com/office/drawing/2014/main" val="1927022139"/>
                    </a:ext>
                  </a:extLst>
                </a:gridCol>
              </a:tblGrid>
              <a:tr h="31265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Price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811613"/>
                  </a:ext>
                </a:extLst>
              </a:tr>
              <a:tr h="37112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804212893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121.5499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4088904564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Standard Error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0.296466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613554038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Median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122.8708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582532120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124.2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072709046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Standard Deviation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14.84702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394148578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Sample Variance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220.4341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654748553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Kurtosis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-0.22335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1715158132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Skewness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-0.1946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881135070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Range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92.05833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950759652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Minimum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72.46667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661023472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Maximum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164.525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889766105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304847.2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4265642393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42023351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5BB643-47ED-04B0-FC9B-B12196DC3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46937"/>
              </p:ext>
            </p:extLst>
          </p:nvPr>
        </p:nvGraphicFramePr>
        <p:xfrm>
          <a:off x="4225925" y="642938"/>
          <a:ext cx="3524248" cy="55705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2124">
                  <a:extLst>
                    <a:ext uri="{9D8B030D-6E8A-4147-A177-3AD203B41FA5}">
                      <a16:colId xmlns:a16="http://schemas.microsoft.com/office/drawing/2014/main" val="3410070360"/>
                    </a:ext>
                  </a:extLst>
                </a:gridCol>
                <a:gridCol w="1762124">
                  <a:extLst>
                    <a:ext uri="{9D8B030D-6E8A-4147-A177-3AD203B41FA5}">
                      <a16:colId xmlns:a16="http://schemas.microsoft.com/office/drawing/2014/main" val="130829174"/>
                    </a:ext>
                  </a:extLst>
                </a:gridCol>
              </a:tblGrid>
              <a:tr h="312659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CPI_VALUE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80229"/>
                  </a:ext>
                </a:extLst>
              </a:tr>
              <a:tr h="37112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1128349937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129.8837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469463460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Standard Error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0.151746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1733091463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Median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129.1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525373401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Mode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128.8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933994277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Standard Deviation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7.599407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564388599"/>
                  </a:ext>
                </a:extLst>
              </a:tr>
              <a:tr h="586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Sample Variance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57.75099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1693681400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Kurtosis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-0.63109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532084162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Skewness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0.293182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4575714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Range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289389575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Minimum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328739746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Maximum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152.2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956320072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325748.4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3176852866"/>
                  </a:ext>
                </a:extLst>
              </a:tr>
              <a:tr h="3126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Count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2508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0" marR="5710" marT="5710" marB="0" anchor="b"/>
                </a:tc>
                <a:extLst>
                  <a:ext uri="{0D108BD9-81ED-4DB2-BD59-A6C34878D82A}">
                    <a16:rowId xmlns:a16="http://schemas.microsoft.com/office/drawing/2014/main" val="23328520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94D5FD-93C4-A48C-C6E0-15DCAE5AEB1F}"/>
              </a:ext>
            </a:extLst>
          </p:cNvPr>
          <p:cNvSpPr txBox="1"/>
          <p:nvPr/>
        </p:nvSpPr>
        <p:spPr>
          <a:xfrm>
            <a:off x="10095598" y="1878829"/>
            <a:ext cx="20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349989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69F7-850C-79C3-CAD6-4BEA6FF4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Canada</a:t>
            </a:r>
            <a:endParaRPr lang="en-US" dirty="0"/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615066C-AE6E-3ECA-4819-C20456D1D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036"/>
            <a:ext cx="12191999" cy="4945964"/>
          </a:xfrm>
        </p:spPr>
      </p:pic>
    </p:spTree>
    <p:extLst>
      <p:ext uri="{BB962C8B-B14F-4D97-AF65-F5344CB8AC3E}">
        <p14:creationId xmlns:p14="http://schemas.microsoft.com/office/powerpoint/2010/main" val="2660509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E607474F-49F1-D2AF-AF39-A414170D41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" t="9446" r="3547" b="2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820929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012496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FD050-4FB9-94B2-CD10-5D3425BE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42611"/>
            <a:ext cx="3879232" cy="21772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/>
              <a:t>How about the </a:t>
            </a:r>
            <a:r>
              <a:rPr lang="en-US" sz="5400" dirty="0"/>
              <a:t>provinces?</a:t>
            </a:r>
          </a:p>
        </p:txBody>
      </p:sp>
    </p:spTree>
    <p:extLst>
      <p:ext uri="{BB962C8B-B14F-4D97-AF65-F5344CB8AC3E}">
        <p14:creationId xmlns:p14="http://schemas.microsoft.com/office/powerpoint/2010/main" val="224390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9A07-CEAB-B3CF-09E0-484277CB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Calgary-Alberta</a:t>
            </a:r>
          </a:p>
        </p:txBody>
      </p:sp>
      <p:pic>
        <p:nvPicPr>
          <p:cNvPr id="7" name="Content Placeholder 6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DD7BE89-4034-E58A-790C-EA58F4671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800"/>
            <a:ext cx="12192000" cy="4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3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590</Words>
  <Application>Microsoft Office PowerPoint</Application>
  <PresentationFormat>Widescreen</PresentationFormat>
  <Paragraphs>123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Lato</vt:lpstr>
      <vt:lpstr>Segoe UI</vt:lpstr>
      <vt:lpstr>Symbol</vt:lpstr>
      <vt:lpstr>Wingdings</vt:lpstr>
      <vt:lpstr>Office Theme</vt:lpstr>
      <vt:lpstr>Trend in Gasoline &amp; fuel oil price in Canada </vt:lpstr>
      <vt:lpstr>Objectives</vt:lpstr>
      <vt:lpstr>Why gasoline and other fuels prices change so often? Why do gasoline and other fuel prices fluctuate so frequently?</vt:lpstr>
      <vt:lpstr>Our Focus   </vt:lpstr>
      <vt:lpstr>Dataset</vt:lpstr>
      <vt:lpstr>PowerPoint Presentation</vt:lpstr>
      <vt:lpstr>Canada</vt:lpstr>
      <vt:lpstr>How about the provinces?</vt:lpstr>
      <vt:lpstr>Calgary-Alberta</vt:lpstr>
      <vt:lpstr>Halifax, Nova Scotia</vt:lpstr>
      <vt:lpstr>Montréal, Quebec</vt:lpstr>
      <vt:lpstr>Ottawa-Gatineau</vt:lpstr>
      <vt:lpstr>Québec, Quebec</vt:lpstr>
      <vt:lpstr>Regina, Saskatchewan</vt:lpstr>
      <vt:lpstr>Saint John, New Brunswick</vt:lpstr>
      <vt:lpstr>Saskatoon, Saskatchewan</vt:lpstr>
      <vt:lpstr>St. John's, Newfoundland and Labrador</vt:lpstr>
      <vt:lpstr>Thunder Bay, Ontario</vt:lpstr>
      <vt:lpstr>Toronto, Ontario</vt:lpstr>
      <vt:lpstr>Vancouver, British Columbia</vt:lpstr>
      <vt:lpstr>Victoria, British Columbia</vt:lpstr>
      <vt:lpstr>Whitehorse, Yukon</vt:lpstr>
      <vt:lpstr>Winnipeg, Manitoba</vt:lpstr>
      <vt:lpstr>Yellowknife, Northwest Territories</vt:lpstr>
      <vt:lpstr>Charlottetown and Summerside, Prince Edward Island</vt:lpstr>
      <vt:lpstr>Edmonton, Alberta</vt:lpstr>
      <vt:lpstr>Graphical Representation of the Two Events</vt:lpstr>
      <vt:lpstr>Trend in Gasoline &amp; fuel oil price in the Maritime From Jan-2019 to Oct-2022</vt:lpstr>
      <vt:lpstr>Ranking of gasoline and fuel oil prices in Nova Scotia (Jan 2019 –Oct 2022)</vt:lpstr>
      <vt:lpstr>Trend in the scores of gasoline and fuel oil prices in Nova Scotia (Jan 2019 –Oct 2022)</vt:lpstr>
      <vt:lpstr>Ranking of gasoline and fuel oil prices in New Brunswick (Jan 2019 –Oct 2022)</vt:lpstr>
      <vt:lpstr>Trend in the scores of gasoline and fuel oil prices in New Brunswick (Jan 2019 –Oct 2022)</vt:lpstr>
      <vt:lpstr>Ranking of gasoline and fuel oil prices in Prince Edward Island (Jan 2019 –Oct 2022)</vt:lpstr>
      <vt:lpstr>Trend in the scores of gasoline and fuel oil prices in Prince Edward Island (Jan 2019 –Oct 2022)</vt:lpstr>
      <vt:lpstr>Ranking of gasoline and fuel oil prices in Newfound Land (Jan 2019 –Oct 2022)</vt:lpstr>
      <vt:lpstr>Trend in the scores of gasoline and fuel oil prices in Newfound Land (Jan 2019 –Oct 2022)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Calgary-Alberta</dc:title>
  <dc:creator>kandiareij@gmail.com</dc:creator>
  <cp:lastModifiedBy>kandiareij@gmail.com</cp:lastModifiedBy>
  <cp:revision>5</cp:revision>
  <dcterms:created xsi:type="dcterms:W3CDTF">2022-12-10T02:00:54Z</dcterms:created>
  <dcterms:modified xsi:type="dcterms:W3CDTF">2022-12-12T23:21:37Z</dcterms:modified>
</cp:coreProperties>
</file>